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7EA73DD-DAF7-40B1-A922-6673F0BA4B4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9"/>
            <p14:sldId id="278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17.01.23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17.01.23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17.01.23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17.01.23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17.01.23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17.01.23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17.01.23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17.01.23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17.01.23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17.01.23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17.01.23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вт 17.01.23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528532"/>
            <a:ext cx="7772400" cy="1199704"/>
          </a:xfrm>
        </p:spPr>
        <p:txBody>
          <a:bodyPr/>
          <a:lstStyle/>
          <a:p>
            <a:r>
              <a:rPr lang="ru-RU" dirty="0" smtClean="0"/>
              <a:t>СП ГБОУ СОШ № 3 </a:t>
            </a:r>
            <a:r>
              <a:rPr lang="ru-RU" dirty="0" err="1" smtClean="0"/>
              <a:t>г.о</a:t>
            </a:r>
            <a:r>
              <a:rPr lang="ru-RU" dirty="0" smtClean="0"/>
              <a:t>. Октябрьск «ДЮСШ»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501008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Анализ результативности модульной дополнительной общеобразовательной программы физкультурно-спортивной направленности «ДЗЮДО»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72" y="1412776"/>
            <a:ext cx="9170264" cy="168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39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7724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Развивающие </a:t>
            </a:r>
            <a:r>
              <a:rPr lang="ru-RU" dirty="0" smtClean="0"/>
              <a:t>задачи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3"/>
            </a:pPr>
            <a:r>
              <a:rPr lang="ru-RU" b="1" i="1" dirty="0" smtClean="0"/>
              <a:t>Формирование </a:t>
            </a:r>
            <a:r>
              <a:rPr lang="ru-RU" b="1" i="1" dirty="0"/>
              <a:t>правильной осанки и профилактика её </a:t>
            </a:r>
            <a:r>
              <a:rPr lang="ru-RU" b="1" i="1" dirty="0" smtClean="0"/>
              <a:t>нарушения</a:t>
            </a:r>
          </a:p>
          <a:p>
            <a:pPr marL="514350" indent="-514350">
              <a:buAutoNum type="arabicPeriod" startAt="3"/>
            </a:pPr>
            <a:r>
              <a:rPr lang="ru-RU" b="1" i="1" dirty="0" smtClean="0"/>
              <a:t>Профилактика плоскостопия</a:t>
            </a:r>
            <a:endParaRPr lang="ru-RU" b="1" i="1" dirty="0"/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ru-RU" dirty="0" smtClean="0"/>
              <a:t>                      2020-2021гг. – выполнено; </a:t>
            </a:r>
          </a:p>
          <a:p>
            <a:pPr marL="0" indent="0">
              <a:buNone/>
            </a:pPr>
            <a:r>
              <a:rPr lang="ru-RU" dirty="0" smtClean="0"/>
              <a:t>                      2021-2022 гг. – выполнено;</a:t>
            </a:r>
          </a:p>
          <a:p>
            <a:pPr marL="0" indent="0">
              <a:buNone/>
            </a:pPr>
            <a:r>
              <a:rPr lang="ru-RU" dirty="0" smtClean="0"/>
              <a:t>                      2022-2023 гг. – в процессе выполнения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029936" y="3356992"/>
            <a:ext cx="936104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8640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0910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7724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Развивающие </a:t>
            </a:r>
            <a:r>
              <a:rPr lang="ru-RU" dirty="0" smtClean="0"/>
              <a:t>задачи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5"/>
            </a:pPr>
            <a:r>
              <a:rPr lang="ru-RU" b="1" i="1" dirty="0" smtClean="0"/>
              <a:t>Повышение </a:t>
            </a:r>
            <a:r>
              <a:rPr lang="ru-RU" b="1" i="1" dirty="0"/>
              <a:t>функциональных возможностей </a:t>
            </a:r>
            <a:r>
              <a:rPr lang="ru-RU" b="1" i="1" dirty="0" smtClean="0"/>
              <a:t>организма</a:t>
            </a:r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ru-RU" dirty="0" smtClean="0"/>
              <a:t>                      2020-2021гг. – 65%; </a:t>
            </a:r>
          </a:p>
          <a:p>
            <a:pPr marL="0" indent="0">
              <a:buNone/>
            </a:pPr>
            <a:r>
              <a:rPr lang="ru-RU" dirty="0" smtClean="0"/>
              <a:t>                      2021-2022 гг. – 70%;</a:t>
            </a:r>
          </a:p>
          <a:p>
            <a:pPr marL="0" indent="0">
              <a:buNone/>
            </a:pPr>
            <a:r>
              <a:rPr lang="ru-RU" dirty="0" smtClean="0"/>
              <a:t>                      2022-2023 гг. – 50%  </a:t>
            </a:r>
            <a:r>
              <a:rPr lang="ru-RU" sz="2000" dirty="0" smtClean="0"/>
              <a:t>(в связи с увеличением  		           	     количества обучающихся в текущем 	  						учебном году)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!</a:t>
            </a:r>
            <a:r>
              <a:rPr lang="ru-RU" sz="2000" dirty="0" smtClean="0"/>
              <a:t>  Указанные значения определены по итогам количества допусков обучающихся к участию в городских и региональных соревнованиях</a:t>
            </a:r>
            <a:endParaRPr lang="ru-RU" sz="20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043608" y="2905512"/>
            <a:ext cx="936104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0648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9312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7724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Развивающие </a:t>
            </a:r>
            <a:r>
              <a:rPr lang="ru-RU" dirty="0" smtClean="0"/>
              <a:t>задачи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6"/>
            </a:pPr>
            <a:r>
              <a:rPr lang="ru-RU" b="1" i="1" dirty="0" smtClean="0"/>
              <a:t>Укрепление </a:t>
            </a:r>
            <a:r>
              <a:rPr lang="ru-RU" b="1" i="1" dirty="0"/>
              <a:t>опорно-двигательного </a:t>
            </a:r>
            <a:r>
              <a:rPr lang="ru-RU" b="1" i="1" dirty="0" smtClean="0"/>
              <a:t>аппарата</a:t>
            </a:r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ru-RU" dirty="0" smtClean="0"/>
              <a:t>                      2020-2021гг. – выполнено; </a:t>
            </a:r>
          </a:p>
          <a:p>
            <a:pPr marL="0" indent="0">
              <a:buNone/>
            </a:pPr>
            <a:r>
              <a:rPr lang="ru-RU" dirty="0" smtClean="0"/>
              <a:t>                      2021-2022 гг. – выполнено;</a:t>
            </a:r>
          </a:p>
          <a:p>
            <a:pPr marL="0" indent="0">
              <a:buNone/>
            </a:pPr>
            <a:r>
              <a:rPr lang="ru-RU" dirty="0" smtClean="0"/>
              <a:t>                      2022-2023 гг. –  в процессе выполнения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! </a:t>
            </a:r>
            <a:r>
              <a:rPr lang="ru-RU" sz="2000" dirty="0" smtClean="0"/>
              <a:t> Показатель определён по итогам выполнения нормативов ОФП.</a:t>
            </a:r>
            <a:endParaRPr lang="ru-RU" sz="20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043608" y="2905512"/>
            <a:ext cx="936104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8640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627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7724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Воспитательные задачи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b="1" i="1" dirty="0" smtClean="0"/>
              <a:t>Воспитание </a:t>
            </a:r>
            <a:r>
              <a:rPr lang="ru-RU" b="1" i="1" dirty="0"/>
              <a:t>нравственных и волевых качеств в процессе занятий и формирование устойчивой привычки в самовоспитании личностных </a:t>
            </a:r>
            <a:r>
              <a:rPr lang="ru-RU" b="1" i="1" dirty="0" smtClean="0"/>
              <a:t>качеств</a:t>
            </a:r>
          </a:p>
          <a:p>
            <a:pPr marL="514350" indent="-514350">
              <a:buAutoNum type="arabicPeriod"/>
            </a:pPr>
            <a:endParaRPr lang="ru-RU" b="1" i="1" dirty="0" smtClean="0"/>
          </a:p>
          <a:p>
            <a:pPr marL="0" indent="0">
              <a:buNone/>
            </a:pPr>
            <a:r>
              <a:rPr lang="ru-RU" dirty="0" smtClean="0"/>
              <a:t>                      2020-2021гг. –выполнено; </a:t>
            </a:r>
          </a:p>
          <a:p>
            <a:pPr marL="0" indent="0">
              <a:buNone/>
            </a:pPr>
            <a:r>
              <a:rPr lang="ru-RU" dirty="0" smtClean="0"/>
              <a:t>                      2021-2022 гг. – выполнено;</a:t>
            </a:r>
          </a:p>
          <a:p>
            <a:pPr marL="0" indent="0">
              <a:buNone/>
            </a:pPr>
            <a:r>
              <a:rPr lang="ru-RU" dirty="0" smtClean="0"/>
              <a:t>                      2022-2023 гг. – в процессе выполнения</a:t>
            </a:r>
          </a:p>
          <a:p>
            <a:pPr marL="0" indent="0">
              <a:buNone/>
            </a:pPr>
            <a:r>
              <a:rPr lang="ru-RU" sz="2000" dirty="0" smtClean="0"/>
              <a:t>  </a:t>
            </a:r>
            <a:r>
              <a:rPr lang="ru-RU" sz="3200" b="1" dirty="0" smtClean="0">
                <a:solidFill>
                  <a:srgbClr val="C00000"/>
                </a:solidFill>
              </a:rPr>
              <a:t>!</a:t>
            </a:r>
            <a:r>
              <a:rPr lang="ru-RU" sz="2000" dirty="0" smtClean="0"/>
              <a:t>  Значение показателя определено в рамках тренировочных занятий, бесед тренера-педагога с обучающимися</a:t>
            </a:r>
            <a:endParaRPr lang="ru-RU" sz="20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043608" y="3573016"/>
            <a:ext cx="936104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8640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4569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7724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Воспитательные задачи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2"/>
            </a:pPr>
            <a:r>
              <a:rPr lang="ru-RU" b="1" i="1" dirty="0" smtClean="0"/>
              <a:t>Приобщение </a:t>
            </a:r>
            <a:r>
              <a:rPr lang="ru-RU" b="1" i="1" dirty="0"/>
              <a:t>занимающихся к общечеловеческим и общекультурным </a:t>
            </a:r>
            <a:r>
              <a:rPr lang="ru-RU" b="1" i="1" dirty="0" smtClean="0"/>
              <a:t>ценностям</a:t>
            </a:r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ru-RU" dirty="0" smtClean="0"/>
              <a:t>                      2020-2021гг. – выполнено; </a:t>
            </a:r>
          </a:p>
          <a:p>
            <a:pPr marL="0" indent="0">
              <a:buNone/>
            </a:pPr>
            <a:r>
              <a:rPr lang="ru-RU" dirty="0" smtClean="0"/>
              <a:t>                      2021-2022 гг. – выполнено;</a:t>
            </a:r>
          </a:p>
          <a:p>
            <a:pPr marL="0" indent="0">
              <a:buNone/>
            </a:pPr>
            <a:r>
              <a:rPr lang="ru-RU" dirty="0" smtClean="0"/>
              <a:t>                      2022-2023 гг. – в процессе выполнения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!</a:t>
            </a:r>
            <a:r>
              <a:rPr lang="ru-RU" sz="2000" dirty="0" smtClean="0"/>
              <a:t>  Показатель определён в рамках проведения тематических бесед тренера-преподавателя с обучающимися</a:t>
            </a:r>
            <a:endParaRPr lang="ru-RU" sz="20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043608" y="3284984"/>
            <a:ext cx="936104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8640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1565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7724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Воспитательные задачи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3"/>
            </a:pPr>
            <a:r>
              <a:rPr lang="ru-RU" b="1" i="1" dirty="0" smtClean="0"/>
              <a:t>Профилактика </a:t>
            </a:r>
            <a:r>
              <a:rPr lang="ru-RU" b="1" i="1" dirty="0"/>
              <a:t>асоциального </a:t>
            </a:r>
            <a:r>
              <a:rPr lang="ru-RU" b="1" i="1" dirty="0" smtClean="0"/>
              <a:t>поведения</a:t>
            </a:r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ru-RU" dirty="0" smtClean="0"/>
              <a:t>                      2020-2021гг. – выполнено; </a:t>
            </a:r>
          </a:p>
          <a:p>
            <a:pPr marL="0" indent="0">
              <a:buNone/>
            </a:pPr>
            <a:r>
              <a:rPr lang="ru-RU" dirty="0" smtClean="0"/>
              <a:t>                      2021-2022 гг. – выполнено;</a:t>
            </a:r>
          </a:p>
          <a:p>
            <a:pPr marL="0" indent="0">
              <a:buNone/>
            </a:pPr>
            <a:r>
              <a:rPr lang="ru-RU" dirty="0" smtClean="0"/>
              <a:t>                      2022-2023 гг. – в процессе выполнения</a:t>
            </a:r>
            <a:endParaRPr lang="ru-RU" sz="2000" dirty="0"/>
          </a:p>
          <a:p>
            <a:pPr marL="0" lvl="0" indent="0">
              <a:buClr>
                <a:srgbClr val="D34817"/>
              </a:buClr>
              <a:buNone/>
            </a:pP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!</a:t>
            </a:r>
            <a:r>
              <a:rPr lang="ru-RU" sz="2000" dirty="0">
                <a:solidFill>
                  <a:prstClr val="black"/>
                </a:solidFill>
              </a:rPr>
              <a:t>  Показатель определён в рамках проведения </a:t>
            </a:r>
            <a:r>
              <a:rPr lang="ru-RU" sz="2000" dirty="0" smtClean="0">
                <a:solidFill>
                  <a:prstClr val="black"/>
                </a:solidFill>
              </a:rPr>
              <a:t>профилактических  бесед </a:t>
            </a:r>
            <a:r>
              <a:rPr lang="ru-RU" sz="2000" dirty="0">
                <a:solidFill>
                  <a:prstClr val="black"/>
                </a:solidFill>
              </a:rPr>
              <a:t>тренера-преподавателя с обучающимися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043608" y="2564904"/>
            <a:ext cx="936104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0852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7724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Воспитательные задачи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4"/>
            </a:pPr>
            <a:r>
              <a:rPr lang="ru-RU" b="1" i="1" dirty="0" smtClean="0"/>
              <a:t>Формирование </a:t>
            </a:r>
            <a:r>
              <a:rPr lang="ru-RU" b="1" i="1" dirty="0"/>
              <a:t>эмоционального благополучия ребенка, положительного эмоционального отклика на занятия спортом и позитивной оценки собственного «я</a:t>
            </a:r>
            <a:r>
              <a:rPr lang="ru-RU" b="1" i="1" dirty="0" smtClean="0"/>
              <a:t>»</a:t>
            </a:r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ru-RU" dirty="0" smtClean="0"/>
              <a:t>                      2020-2021гг. – выполнено; </a:t>
            </a:r>
          </a:p>
          <a:p>
            <a:pPr marL="0" indent="0">
              <a:buNone/>
            </a:pPr>
            <a:r>
              <a:rPr lang="ru-RU" dirty="0" smtClean="0"/>
              <a:t>                      2021-2022 гг. – выполнено;</a:t>
            </a:r>
          </a:p>
          <a:p>
            <a:pPr marL="0" indent="0">
              <a:buNone/>
            </a:pPr>
            <a:r>
              <a:rPr lang="ru-RU" dirty="0" smtClean="0"/>
              <a:t>                      2022-2023 гг. – в процессе выполнения</a:t>
            </a:r>
            <a:endParaRPr lang="ru-RU" sz="20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043608" y="4005064"/>
            <a:ext cx="936104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3397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7724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Воспитательные задачи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5"/>
            </a:pPr>
            <a:r>
              <a:rPr lang="ru-RU" b="1" i="1" dirty="0" smtClean="0"/>
              <a:t>Формирование </a:t>
            </a:r>
            <a:r>
              <a:rPr lang="ru-RU" b="1" i="1" dirty="0"/>
              <a:t>устойчивого интереса к занятиям </a:t>
            </a:r>
            <a:r>
              <a:rPr lang="ru-RU" b="1" i="1" dirty="0" smtClean="0"/>
              <a:t>дзюдо</a:t>
            </a:r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ru-RU" dirty="0" smtClean="0"/>
              <a:t>                      2020-2021гг. – выполнено; </a:t>
            </a:r>
          </a:p>
          <a:p>
            <a:pPr marL="0" indent="0">
              <a:buNone/>
            </a:pPr>
            <a:r>
              <a:rPr lang="ru-RU" dirty="0" smtClean="0"/>
              <a:t>                      2021-2022 гг. – выполнено;</a:t>
            </a:r>
          </a:p>
          <a:p>
            <a:pPr marL="0" indent="0">
              <a:buNone/>
            </a:pPr>
            <a:r>
              <a:rPr lang="ru-RU" dirty="0" smtClean="0"/>
              <a:t>                      2022-2023 гг. – в процессе выполнения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  </a:t>
            </a:r>
            <a:r>
              <a:rPr lang="ru-RU" sz="3200" b="1" dirty="0" smtClean="0">
                <a:solidFill>
                  <a:srgbClr val="C00000"/>
                </a:solidFill>
              </a:rPr>
              <a:t>!</a:t>
            </a:r>
            <a:r>
              <a:rPr lang="ru-RU" sz="2000" dirty="0" smtClean="0"/>
              <a:t>  Достижение показателя определено количеством наполняемости групп и их потребностями </a:t>
            </a:r>
            <a:endParaRPr lang="ru-RU" sz="20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043608" y="2852936"/>
            <a:ext cx="936104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9694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7724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Воспитательные задачи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6"/>
            </a:pPr>
            <a:r>
              <a:rPr lang="ru-RU" b="1" i="1" dirty="0" smtClean="0"/>
              <a:t>Воспитание </a:t>
            </a:r>
            <a:r>
              <a:rPr lang="ru-RU" b="1" i="1" dirty="0"/>
              <a:t>навыков самостоятельной </a:t>
            </a:r>
            <a:r>
              <a:rPr lang="ru-RU" b="1" i="1" dirty="0" smtClean="0"/>
              <a:t>работы</a:t>
            </a:r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ru-RU" dirty="0" smtClean="0"/>
              <a:t>                      2020-2021гг. – выполнено; </a:t>
            </a:r>
          </a:p>
          <a:p>
            <a:pPr marL="0" indent="0">
              <a:buNone/>
            </a:pPr>
            <a:r>
              <a:rPr lang="ru-RU" dirty="0" smtClean="0"/>
              <a:t>                      2021-2022 гг. – выполнено;</a:t>
            </a:r>
          </a:p>
          <a:p>
            <a:pPr marL="0" indent="0">
              <a:buNone/>
            </a:pPr>
            <a:r>
              <a:rPr lang="ru-RU" dirty="0" smtClean="0"/>
              <a:t>                      2022-2023 гг. – в процессе выполнения</a:t>
            </a:r>
          </a:p>
          <a:p>
            <a:pPr marL="0" indent="0">
              <a:buNone/>
            </a:pPr>
            <a:endParaRPr lang="ru-RU" sz="2000" dirty="0"/>
          </a:p>
          <a:p>
            <a:pPr marL="0" lvl="0" indent="0">
              <a:buClr>
                <a:srgbClr val="D34817"/>
              </a:buClr>
              <a:buNone/>
            </a:pPr>
            <a:r>
              <a:rPr lang="ru-RU" sz="3200" b="1" dirty="0">
                <a:solidFill>
                  <a:srgbClr val="C00000"/>
                </a:solidFill>
              </a:rPr>
              <a:t>!</a:t>
            </a:r>
            <a:r>
              <a:rPr lang="ru-RU" sz="2000" dirty="0">
                <a:solidFill>
                  <a:prstClr val="black"/>
                </a:solidFill>
              </a:rPr>
              <a:t>  Указанные значения определены по итогам количества допусков обучающихся к участию в городских и региональных соревнованиях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043608" y="2852936"/>
            <a:ext cx="936104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2023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7724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Воспитательные задачи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 startAt="7"/>
            </a:pPr>
            <a:r>
              <a:rPr lang="ru-RU" b="1" i="1" dirty="0" smtClean="0"/>
              <a:t>Осуществление </a:t>
            </a:r>
            <a:r>
              <a:rPr lang="ru-RU" b="1" i="1" dirty="0"/>
              <a:t>воспитательного процесса посредством взаимодействия тренера с семьей </a:t>
            </a:r>
            <a:r>
              <a:rPr lang="ru-RU" b="1" i="1" dirty="0" smtClean="0"/>
              <a:t>занимающегося</a:t>
            </a:r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ru-RU" dirty="0" smtClean="0"/>
              <a:t>                      2020-2021гг. – выполнено; </a:t>
            </a:r>
          </a:p>
          <a:p>
            <a:pPr marL="0" indent="0">
              <a:buNone/>
            </a:pPr>
            <a:r>
              <a:rPr lang="ru-RU" dirty="0" smtClean="0"/>
              <a:t>                      2021-2022 гг. – выполнено;</a:t>
            </a:r>
          </a:p>
          <a:p>
            <a:pPr marL="0" indent="0">
              <a:buNone/>
            </a:pPr>
            <a:r>
              <a:rPr lang="ru-RU" dirty="0" smtClean="0"/>
              <a:t>                      2022-2023 гг. – в процессе выполнения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  </a:t>
            </a:r>
            <a:r>
              <a:rPr lang="ru-RU" sz="3200" b="1" dirty="0" smtClean="0">
                <a:solidFill>
                  <a:srgbClr val="C00000"/>
                </a:solidFill>
              </a:rPr>
              <a:t>!</a:t>
            </a:r>
            <a:r>
              <a:rPr lang="ru-RU" sz="2000" dirty="0" smtClean="0"/>
              <a:t>  Достижение показателя определено по итогам проведения тренером-преподавателем родительских собраний и личных встреч с родителями обучающихся</a:t>
            </a:r>
            <a:endParaRPr lang="ru-RU" sz="20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048224" y="3284984"/>
            <a:ext cx="936104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7919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4038600" cy="4525963"/>
          </a:xfrm>
        </p:spPr>
        <p:txBody>
          <a:bodyPr/>
          <a:lstStyle/>
          <a:p>
            <a:pPr algn="ctr"/>
            <a:r>
              <a:rPr lang="ru-RU" b="1" dirty="0"/>
              <a:t>Возраст обучающихся </a:t>
            </a:r>
            <a:r>
              <a:rPr lang="ru-RU" dirty="0" smtClean="0"/>
              <a:t> </a:t>
            </a:r>
          </a:p>
          <a:p>
            <a:pPr marL="109728" indent="0" algn="ctr">
              <a:buNone/>
            </a:pPr>
            <a:r>
              <a:rPr lang="ru-RU" dirty="0" smtClean="0"/>
              <a:t>7-17 </a:t>
            </a:r>
            <a:r>
              <a:rPr lang="ru-RU" dirty="0"/>
              <a:t>лет </a:t>
            </a:r>
            <a:endParaRPr lang="ru-RU" dirty="0" smtClean="0"/>
          </a:p>
          <a:p>
            <a:pPr marL="109728" indent="0" algn="ctr">
              <a:buNone/>
            </a:pPr>
            <a:r>
              <a:rPr lang="ru-RU" dirty="0" smtClean="0"/>
              <a:t>(</a:t>
            </a:r>
            <a:r>
              <a:rPr lang="ru-RU" dirty="0"/>
              <a:t>7-9; 10-14; 15-17 лет)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4644008" y="332656"/>
            <a:ext cx="4038600" cy="4525963"/>
          </a:xfrm>
        </p:spPr>
        <p:txBody>
          <a:bodyPr/>
          <a:lstStyle/>
          <a:p>
            <a:pPr algn="ctr"/>
            <a:r>
              <a:rPr lang="ru-RU" b="1" dirty="0"/>
              <a:t>Срок реализации программы</a:t>
            </a:r>
            <a:r>
              <a:rPr lang="ru-RU" dirty="0" smtClean="0"/>
              <a:t>:</a:t>
            </a:r>
          </a:p>
          <a:p>
            <a:pPr marL="109728" indent="0" algn="ctr">
              <a:buNone/>
            </a:pPr>
            <a:r>
              <a:rPr lang="ru-RU" dirty="0" smtClean="0"/>
              <a:t> </a:t>
            </a:r>
            <a:r>
              <a:rPr lang="ru-RU" dirty="0"/>
              <a:t>3 </a:t>
            </a:r>
            <a:r>
              <a:rPr lang="ru-RU" dirty="0" smtClean="0"/>
              <a:t>года обучения в спортивно-оздоровительной группе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759" y="2996952"/>
            <a:ext cx="5092497" cy="357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9788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7724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Воспитательные задачи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8"/>
            </a:pPr>
            <a:r>
              <a:rPr lang="ru-RU" b="1" i="1" dirty="0" smtClean="0"/>
              <a:t>Формирование </a:t>
            </a:r>
            <a:r>
              <a:rPr lang="ru-RU" b="1" i="1" dirty="0"/>
              <a:t>нравственных, эстетических и интеллектуальных качеств, а также основ знаний о </a:t>
            </a:r>
            <a:r>
              <a:rPr lang="ru-RU" b="1" i="1" dirty="0" smtClean="0"/>
              <a:t>гигиене</a:t>
            </a:r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ru-RU" dirty="0" smtClean="0"/>
              <a:t>                      2020-2021гг. – выполнено; </a:t>
            </a:r>
          </a:p>
          <a:p>
            <a:pPr marL="0" indent="0">
              <a:buNone/>
            </a:pPr>
            <a:r>
              <a:rPr lang="ru-RU" dirty="0" smtClean="0"/>
              <a:t>                      2021-2022 гг. – выполнено;</a:t>
            </a:r>
          </a:p>
          <a:p>
            <a:pPr marL="0" indent="0">
              <a:buNone/>
            </a:pPr>
            <a:r>
              <a:rPr lang="ru-RU" dirty="0" smtClean="0"/>
              <a:t>                      2022-2023 гг. – в процессе выполнения</a:t>
            </a:r>
            <a:endParaRPr lang="ru-RU" sz="20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048224" y="3284984"/>
            <a:ext cx="936104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9597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728700"/>
            <a:ext cx="3749040" cy="583264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b="1" dirty="0"/>
              <a:t>Условия набора детей</a:t>
            </a:r>
            <a:r>
              <a:rPr lang="ru-RU" dirty="0" smtClean="0"/>
              <a:t>: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принимаются   все дети   желающие заниматься дзюдо, не имеющие медицинских противопоказаний. </a:t>
            </a: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    </a:t>
            </a:r>
            <a:r>
              <a:rPr lang="ru-RU" b="1" dirty="0"/>
              <a:t>К</a:t>
            </a:r>
            <a:r>
              <a:rPr lang="ru-RU" b="1" dirty="0" smtClean="0"/>
              <a:t>оличество и наполняемость </a:t>
            </a:r>
            <a:r>
              <a:rPr lang="ru-RU" b="1" dirty="0"/>
              <a:t>групп: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dirty="0" smtClean="0"/>
              <a:t> Общее количество обучающихся СП «ДЮСШ» – </a:t>
            </a:r>
            <a:r>
              <a:rPr lang="ru-RU" dirty="0"/>
              <a:t>720 человек </a:t>
            </a:r>
            <a:r>
              <a:rPr lang="ru-RU" dirty="0" smtClean="0"/>
              <a:t>(1 спортивно-оздоровительная </a:t>
            </a:r>
            <a:r>
              <a:rPr lang="ru-RU" dirty="0"/>
              <a:t>группа </a:t>
            </a:r>
            <a:r>
              <a:rPr lang="ru-RU" dirty="0" smtClean="0"/>
              <a:t>включает 15 человек)</a:t>
            </a:r>
          </a:p>
          <a:p>
            <a:r>
              <a:rPr lang="ru-RU" dirty="0" smtClean="0"/>
              <a:t>2020-2022 гг. – количество групп «дзюдо» -  7 (105 чел.)</a:t>
            </a:r>
          </a:p>
          <a:p>
            <a:r>
              <a:rPr lang="ru-RU" dirty="0" smtClean="0"/>
              <a:t>С 2023 года количество групп «дзюдо» – 12 (180 чел.)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32040" y="764704"/>
            <a:ext cx="3749040" cy="45720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  </a:t>
            </a:r>
            <a:r>
              <a:rPr lang="ru-RU" b="1" dirty="0" smtClean="0"/>
              <a:t>Формы </a:t>
            </a:r>
            <a:r>
              <a:rPr lang="ru-RU" b="1" dirty="0"/>
              <a:t>и режим занятий.</a:t>
            </a:r>
          </a:p>
          <a:p>
            <a:r>
              <a:rPr lang="ru-RU" dirty="0" smtClean="0"/>
              <a:t> </a:t>
            </a:r>
            <a:r>
              <a:rPr lang="ru-RU" dirty="0"/>
              <a:t>учебно-тренировочные;</a:t>
            </a:r>
          </a:p>
          <a:p>
            <a:r>
              <a:rPr lang="ru-RU" dirty="0" smtClean="0"/>
              <a:t>рекреационные</a:t>
            </a:r>
            <a:r>
              <a:rPr lang="ru-RU" dirty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соревнования;</a:t>
            </a:r>
          </a:p>
          <a:p>
            <a:r>
              <a:rPr lang="ru-RU" dirty="0" smtClean="0"/>
              <a:t> </a:t>
            </a:r>
            <a:r>
              <a:rPr lang="ru-RU" dirty="0"/>
              <a:t>спортивно-оздоровительные лагеря;</a:t>
            </a:r>
          </a:p>
          <a:p>
            <a:r>
              <a:rPr lang="ru-RU" dirty="0" smtClean="0"/>
              <a:t> </a:t>
            </a:r>
            <a:r>
              <a:rPr lang="ru-RU" dirty="0"/>
              <a:t>медицинский контроль;</a:t>
            </a:r>
          </a:p>
          <a:p>
            <a:r>
              <a:rPr lang="ru-RU" dirty="0" smtClean="0"/>
              <a:t> </a:t>
            </a:r>
            <a:r>
              <a:rPr lang="ru-RU" dirty="0"/>
              <a:t>работа по индивидуальным планам в летний период.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488" y="3645024"/>
            <a:ext cx="4022623" cy="307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16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548680"/>
            <a:ext cx="77724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                                          С целью увеличения                                       				   разновидностей видов 				   спортивной борьбы 					   руководством               СП«ДЮСШ» принято решение об изменении модульной программы физкультурно-спортивной направленности «</a:t>
            </a:r>
            <a:r>
              <a:rPr lang="ru-RU" dirty="0"/>
              <a:t>Д</a:t>
            </a:r>
            <a:r>
              <a:rPr lang="ru-RU" dirty="0" smtClean="0"/>
              <a:t>зюдо». </a:t>
            </a:r>
          </a:p>
          <a:p>
            <a:pPr marL="0" indent="0">
              <a:buNone/>
            </a:pPr>
            <a:r>
              <a:rPr lang="ru-RU" dirty="0" smtClean="0"/>
              <a:t>      В настоящее время разрабатывается программа по спортивной борьбе, включающая виды по «дзюдо» и «тхэквондо».</a:t>
            </a:r>
          </a:p>
          <a:p>
            <a:pPr marL="0" indent="0">
              <a:buNone/>
            </a:pPr>
            <a:r>
              <a:rPr lang="ru-RU" dirty="0" smtClean="0"/>
              <a:t>      Данное изменение позволит охватить существующий спрос на занятия по указанным направлениям, не изменяя контингент обучающихся (720 чел.) и количество групп.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0" y="260648"/>
            <a:ext cx="406318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95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Динамика роста спортивных результатов    при реализации Программ СП «ДЮСШ»</a:t>
            </a:r>
            <a:endParaRPr lang="ru-RU" sz="32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60262379"/>
              </p:ext>
            </p:extLst>
          </p:nvPr>
        </p:nvGraphicFramePr>
        <p:xfrm>
          <a:off x="914400" y="1447800"/>
          <a:ext cx="7772400" cy="360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2020-2021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2021-2022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2022-2023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240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ОКРУЖНЫЕ СОРЕВНОВАНИЯ</a:t>
                      </a:r>
                      <a:endParaRPr lang="ru-RU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128 чел., 11 призеров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136 </a:t>
                      </a:r>
                      <a:r>
                        <a:rPr lang="ru-RU" baseline="0" dirty="0" smtClean="0"/>
                        <a:t> чел., 16 призеров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56 чел., 30 призеров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648">
                <a:tc gridSpan="3">
                  <a:txBody>
                    <a:bodyPr/>
                    <a:lstStyle/>
                    <a:p>
                      <a:pPr lvl="0" algn="ctr"/>
                      <a:r>
                        <a:rPr lang="ru-RU" b="1" dirty="0" smtClean="0"/>
                        <a:t>МУНИЦИПАЛЬНЫЕ СОРЕВНОВАНИЯ </a:t>
                      </a:r>
                      <a:endParaRPr lang="ru-RU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196 чел., 58 призеров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228 чел.,</a:t>
                      </a:r>
                      <a:r>
                        <a:rPr lang="ru-RU" baseline="0" dirty="0" smtClean="0"/>
                        <a:t> 69 призеров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148 чел., 61 призеров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7272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ВНУТРИШКОЛЬНЫЕ СОРЕВНОВАНИ</a:t>
                      </a:r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 чел., 25 призеров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 чел., 36 призеров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280 чел., 168 призеров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8687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1520" y="908720"/>
            <a:ext cx="2448272" cy="4104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76" y="-171400"/>
            <a:ext cx="9001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Новые достижения нового тренера-педагога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900" y="4400704"/>
            <a:ext cx="2865512" cy="50676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dirty="0" err="1" smtClean="0"/>
              <a:t>Крыжан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 Ксения Александровна</a:t>
            </a:r>
            <a:endParaRPr lang="ru-RU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162640"/>
            <a:ext cx="2076060" cy="311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751" y="4368598"/>
            <a:ext cx="2655715" cy="2317527"/>
          </a:xfrm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239" y="2808560"/>
            <a:ext cx="2096082" cy="146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77675"/>
            <a:ext cx="2062256" cy="151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059" y="1042199"/>
            <a:ext cx="1224136" cy="163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357" y="2773226"/>
            <a:ext cx="2281636" cy="1503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654" y="1042199"/>
            <a:ext cx="1152667" cy="1612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65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/>
              <a:t>Благодарим за внимание!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51813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1143000"/>
          </a:xfrm>
        </p:spPr>
        <p:txBody>
          <a:bodyPr/>
          <a:lstStyle/>
          <a:p>
            <a:r>
              <a:rPr lang="ru-RU" dirty="0"/>
              <a:t>Актуальность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06072" cy="5005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b="1" dirty="0"/>
              <a:t>Дзюдо</a:t>
            </a:r>
            <a:r>
              <a:rPr lang="ru-RU" sz="2000" dirty="0"/>
              <a:t> – это вид спортивной борьбы, культивируемый в большинстве стран мира. В России дзюдо является одним из популярных видов спорта. На сегодняшний день дзюдо является олимпийским видом спорта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b="1" dirty="0"/>
              <a:t>Технический арсенал</a:t>
            </a:r>
            <a:r>
              <a:rPr lang="ru-RU" sz="2000" dirty="0"/>
              <a:t> дзюдо включает в себя: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бросковую технику;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технику удержаний;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технику болевых приёмов на локтевой сустав;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технику удушающих приёмов.</a:t>
            </a:r>
          </a:p>
          <a:p>
            <a:pPr marL="0" indent="0">
              <a:buNone/>
            </a:pPr>
            <a:r>
              <a:rPr lang="ru-RU" sz="2000" dirty="0"/>
              <a:t>Занятия этим видом единоборства направлены на физическое и духовное совершенствование личности на основе совершенствования техники, тактики и философии дзюдо.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64904"/>
            <a:ext cx="20882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61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программы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200" dirty="0"/>
              <a:t>Подготовка физически крепких, с гармоничным развитием физических и духовных сил спортсменов. 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2" b="118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203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7724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Обучающие </a:t>
            </a:r>
            <a:r>
              <a:rPr lang="ru-RU" dirty="0" smtClean="0"/>
              <a:t>задачи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b="1" i="1" dirty="0" smtClean="0"/>
              <a:t>Обучение </a:t>
            </a:r>
            <a:r>
              <a:rPr lang="ru-RU" b="1" i="1" dirty="0"/>
              <a:t>комплексу специальных знаний, двигательных умений и навыков по </a:t>
            </a:r>
            <a:r>
              <a:rPr lang="ru-RU" b="1" i="1" dirty="0" smtClean="0"/>
              <a:t>дзюдо</a:t>
            </a:r>
          </a:p>
          <a:p>
            <a:pPr marL="514350" indent="-514350">
              <a:buAutoNum type="arabicPeriod"/>
            </a:pPr>
            <a:endParaRPr lang="ru-RU" b="1" i="1" dirty="0" smtClean="0"/>
          </a:p>
          <a:p>
            <a:pPr marL="0" indent="0">
              <a:buNone/>
            </a:pPr>
            <a:r>
              <a:rPr lang="ru-RU" dirty="0" smtClean="0"/>
              <a:t>                      2020-2021гг. – достигнуто 100%;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2021-2022 гг. – 100%;</a:t>
            </a:r>
          </a:p>
          <a:p>
            <a:pPr marL="0" indent="0">
              <a:buNone/>
            </a:pPr>
            <a:r>
              <a:rPr lang="ru-RU" dirty="0" smtClean="0"/>
              <a:t>                      2022-2023 гг. – 65%  </a:t>
            </a:r>
            <a:r>
              <a:rPr lang="ru-RU" sz="2000" dirty="0" smtClean="0"/>
              <a:t>(в связи с увеличением  		           количества групп в текущем учебном году)</a:t>
            </a:r>
            <a:endParaRPr lang="ru-RU" sz="20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043608" y="2905512"/>
            <a:ext cx="936104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8640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08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7724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Обучающие </a:t>
            </a:r>
            <a:r>
              <a:rPr lang="ru-RU" dirty="0" smtClean="0"/>
              <a:t>задачи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 startAt="2"/>
            </a:pPr>
            <a:r>
              <a:rPr lang="ru-RU" b="1" i="1" dirty="0" smtClean="0"/>
              <a:t>Формирование </a:t>
            </a:r>
            <a:r>
              <a:rPr lang="ru-RU" b="1" i="1" dirty="0"/>
              <a:t>знаний об истории развития </a:t>
            </a:r>
            <a:r>
              <a:rPr lang="ru-RU" b="1" i="1" dirty="0" smtClean="0"/>
              <a:t>дзюдо</a:t>
            </a:r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ru-RU" dirty="0" smtClean="0"/>
              <a:t>                      2020-2021гг. – достигнуто 100%;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2021-2022 гг. – 100%;</a:t>
            </a:r>
          </a:p>
          <a:p>
            <a:pPr marL="0" indent="0">
              <a:buNone/>
            </a:pPr>
            <a:r>
              <a:rPr lang="ru-RU" dirty="0" smtClean="0"/>
              <a:t>                      2022-2023 гг. – 65%  </a:t>
            </a:r>
            <a:r>
              <a:rPr lang="ru-RU" sz="2000" dirty="0" smtClean="0"/>
              <a:t>(в связи с увеличением  		           количества групп в текущем учебном году)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   </a:t>
            </a:r>
            <a:r>
              <a:rPr lang="ru-RU" sz="3200" b="1" dirty="0" smtClean="0">
                <a:solidFill>
                  <a:srgbClr val="C00000"/>
                </a:solidFill>
              </a:rPr>
              <a:t>!</a:t>
            </a:r>
            <a:r>
              <a:rPr lang="ru-RU" sz="2000" dirty="0" smtClean="0"/>
              <a:t> Показатель выполнения задачи </a:t>
            </a:r>
            <a:r>
              <a:rPr lang="ru-RU" sz="2000" dirty="0" err="1" smtClean="0"/>
              <a:t>расчитан</a:t>
            </a:r>
            <a:r>
              <a:rPr lang="ru-RU" sz="2000" dirty="0" smtClean="0"/>
              <a:t> по итогам              обсуждения руководителем СП «ДЮСШ»  тренером секции с обучающимися. </a:t>
            </a:r>
            <a:endParaRPr lang="ru-RU" sz="20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043608" y="2905512"/>
            <a:ext cx="936104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9612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7724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Обучающие </a:t>
            </a:r>
            <a:r>
              <a:rPr lang="ru-RU" dirty="0" smtClean="0"/>
              <a:t>задачи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3"/>
            </a:pPr>
            <a:r>
              <a:rPr lang="ru-RU" b="1" i="1" dirty="0" smtClean="0"/>
              <a:t>Формирование </a:t>
            </a:r>
            <a:r>
              <a:rPr lang="ru-RU" b="1" i="1" dirty="0"/>
              <a:t>понятий физического и психического здоровья. </a:t>
            </a:r>
            <a:endParaRPr lang="ru-RU" b="1" i="1" dirty="0" smtClean="0"/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ru-RU" dirty="0" smtClean="0"/>
              <a:t>                      2020-2021гг. – достигнуто 100%;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2021-2022 гг. – 100%;</a:t>
            </a:r>
          </a:p>
          <a:p>
            <a:pPr marL="0" indent="0">
              <a:buNone/>
            </a:pPr>
            <a:r>
              <a:rPr lang="ru-RU" dirty="0" smtClean="0"/>
              <a:t>                      2022-2023 гг. – 66%  </a:t>
            </a:r>
            <a:r>
              <a:rPr lang="ru-RU" sz="2000" dirty="0" smtClean="0"/>
              <a:t>(в связи с увеличением  		           количества групп в текущем учебном году)</a:t>
            </a:r>
          </a:p>
          <a:p>
            <a:pPr marL="0" indent="0">
              <a:buNone/>
            </a:pP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!</a:t>
            </a:r>
            <a:r>
              <a:rPr lang="ru-RU" sz="2000" dirty="0">
                <a:solidFill>
                  <a:prstClr val="black"/>
                </a:solidFill>
              </a:rPr>
              <a:t> Показатель выполнения задачи </a:t>
            </a:r>
            <a:r>
              <a:rPr lang="ru-RU" sz="2000" dirty="0" err="1">
                <a:solidFill>
                  <a:prstClr val="black"/>
                </a:solidFill>
              </a:rPr>
              <a:t>расчитан</a:t>
            </a:r>
            <a:r>
              <a:rPr lang="ru-RU" sz="2000" dirty="0">
                <a:solidFill>
                  <a:prstClr val="black"/>
                </a:solidFill>
              </a:rPr>
              <a:t> по итогам              обсуждения руководителем СП «ДЮСШ»  тренером секции с обучающимися. 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043608" y="2905512"/>
            <a:ext cx="936104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8640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3727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7724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Развивающие </a:t>
            </a:r>
            <a:r>
              <a:rPr lang="ru-RU" dirty="0" smtClean="0"/>
              <a:t>задачи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b="1" i="1" dirty="0" smtClean="0"/>
              <a:t>Развитие </a:t>
            </a:r>
            <a:r>
              <a:rPr lang="ru-RU" b="1" i="1" dirty="0"/>
              <a:t>моторики, формирование жизненно необходимых умений и связанных с ними элементарных </a:t>
            </a:r>
            <a:r>
              <a:rPr lang="ru-RU" b="1" i="1" dirty="0" smtClean="0"/>
              <a:t>знаний</a:t>
            </a:r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ru-RU" dirty="0" smtClean="0"/>
              <a:t>                      2020-2021гг. –выполнено; </a:t>
            </a:r>
          </a:p>
          <a:p>
            <a:pPr marL="0" indent="0">
              <a:buNone/>
            </a:pPr>
            <a:r>
              <a:rPr lang="ru-RU" dirty="0" smtClean="0"/>
              <a:t>                      2021-2022 гг. – выполнено;</a:t>
            </a:r>
          </a:p>
          <a:p>
            <a:pPr marL="0" indent="0">
              <a:buNone/>
            </a:pPr>
            <a:r>
              <a:rPr lang="ru-RU" dirty="0" smtClean="0"/>
              <a:t>                      2022-2023 гг. – в процессе выполнения</a:t>
            </a:r>
            <a:endParaRPr lang="ru-RU" sz="20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043608" y="3212976"/>
            <a:ext cx="936104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287" y="260648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436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7724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Развивающие </a:t>
            </a:r>
            <a:r>
              <a:rPr lang="ru-RU" dirty="0" smtClean="0"/>
              <a:t>задачи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2"/>
            </a:pPr>
            <a:r>
              <a:rPr lang="ru-RU" b="1" i="1" dirty="0" smtClean="0"/>
              <a:t>Укрепление </a:t>
            </a:r>
            <a:r>
              <a:rPr lang="ru-RU" b="1" i="1" dirty="0"/>
              <a:t>здоровья и закаливание </a:t>
            </a:r>
            <a:r>
              <a:rPr lang="ru-RU" b="1" i="1" dirty="0" smtClean="0"/>
              <a:t>организма</a:t>
            </a:r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ru-RU" dirty="0" smtClean="0"/>
              <a:t>                      2020-2021гг. –выполнено; </a:t>
            </a:r>
          </a:p>
          <a:p>
            <a:pPr marL="0" indent="0">
              <a:buNone/>
            </a:pPr>
            <a:r>
              <a:rPr lang="ru-RU" dirty="0" smtClean="0"/>
              <a:t>                      2021-2022 гг. – выполнено;</a:t>
            </a:r>
          </a:p>
          <a:p>
            <a:pPr marL="0" indent="0">
              <a:buNone/>
            </a:pPr>
            <a:r>
              <a:rPr lang="ru-RU" dirty="0" smtClean="0"/>
              <a:t>                      2022-2023 гг. – в процессе выполнения</a:t>
            </a:r>
            <a:endParaRPr lang="ru-RU" sz="20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043608" y="2905512"/>
            <a:ext cx="936104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8640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0737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556</TotalTime>
  <Words>956</Words>
  <Application>Microsoft Office PowerPoint</Application>
  <PresentationFormat>Экран (4:3)</PresentationFormat>
  <Paragraphs>168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Calibri</vt:lpstr>
      <vt:lpstr>Cambria</vt:lpstr>
      <vt:lpstr>Franklin Gothic Book</vt:lpstr>
      <vt:lpstr>Perpetua</vt:lpstr>
      <vt:lpstr>Wingdings 2</vt:lpstr>
      <vt:lpstr>Справедливость</vt:lpstr>
      <vt:lpstr>Анализ результативности модульной дополнительной общеобразовательной программы физкультурно-спортивной направленности «ДЗЮДО» </vt:lpstr>
      <vt:lpstr>Презентация PowerPoint</vt:lpstr>
      <vt:lpstr>Актуальность программы</vt:lpstr>
      <vt:lpstr>Цель программы</vt:lpstr>
      <vt:lpstr>Обучающие задачи </vt:lpstr>
      <vt:lpstr>Обучающие задачи </vt:lpstr>
      <vt:lpstr>Обучающие задачи </vt:lpstr>
      <vt:lpstr> Развивающие задачи </vt:lpstr>
      <vt:lpstr> Развивающие задачи </vt:lpstr>
      <vt:lpstr> Развивающие задачи </vt:lpstr>
      <vt:lpstr> Развивающие задачи </vt:lpstr>
      <vt:lpstr> Развивающие задачи </vt:lpstr>
      <vt:lpstr> Воспитательные задачи </vt:lpstr>
      <vt:lpstr> Воспитательные задачи </vt:lpstr>
      <vt:lpstr> Воспитательные задачи </vt:lpstr>
      <vt:lpstr> Воспитательные задачи </vt:lpstr>
      <vt:lpstr> Воспитательные задачи </vt:lpstr>
      <vt:lpstr> Воспитательные задачи </vt:lpstr>
      <vt:lpstr> Воспитательные задачи </vt:lpstr>
      <vt:lpstr> Воспитательные задачи </vt:lpstr>
      <vt:lpstr>Презентация PowerPoint</vt:lpstr>
      <vt:lpstr>Презентация PowerPoint</vt:lpstr>
      <vt:lpstr>Динамика роста спортивных результатов    при реализации Программ СП «ДЮСШ»</vt:lpstr>
      <vt:lpstr>Новые достижения нового тренера-педагога</vt:lpstr>
      <vt:lpstr>Благодарим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результативности модульной дополнительной общеобразовательной программы физкультурно-спортивной направленности «ДЗЮДО»</dc:title>
  <dc:creator>Best</dc:creator>
  <cp:lastModifiedBy>Пользователь</cp:lastModifiedBy>
  <cp:revision>35</cp:revision>
  <dcterms:created xsi:type="dcterms:W3CDTF">2022-12-27T17:38:36Z</dcterms:created>
  <dcterms:modified xsi:type="dcterms:W3CDTF">2023-01-17T09:37:35Z</dcterms:modified>
</cp:coreProperties>
</file>